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Source Code Pro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B31ED52-8EEA-49A4-A4D0-4D0B7BFD8D41}">
  <a:tblStyle styleId="{7B31ED52-8EEA-49A4-A4D0-4D0B7BFD8D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urceCodePro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SourceCodePr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29037aa3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29037aa3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29037aa3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29037aa3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29037aa3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29037aa3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29037aa3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29037aa3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29037aa3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29037aa3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29037aa3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29037aa3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29037aa3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29037aa3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1f37ac04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1f37ac04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29037aa3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29037aa3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29037aa3c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29037aa3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1f37ac0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1f37ac0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41f37ac04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41f37ac04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1f37ac04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1f37ac04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1f37ac04c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1f37ac04c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1f37ac04c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1f37ac04c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1f37ac04c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1f37ac04c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1f37ac04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1f37ac04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29037aa3c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29037aa3c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1f37ac04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1f37ac0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1f37ac04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1f37ac04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1f37ac04c_0_1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1f37ac04c_0_1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1f37ac04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1f37ac04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1f37ac04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1f37ac04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23.png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hyperlink" Target="https://cdn-images-1.medium.com/max/1600/1*tc8UF-h0nQqUfLC8-0uInQ.gif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8.png"/><Relationship Id="rId5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Combo-Breaker/ML_course" TargetMode="External"/><Relationship Id="rId4" Type="http://schemas.openxmlformats.org/officeDocument/2006/relationships/hyperlink" Target="mailto:impecopeco@gmail.com" TargetMode="External"/><Relationship Id="rId5" Type="http://schemas.openxmlformats.org/officeDocument/2006/relationships/hyperlink" Target="https://t.me/Combo_Breaker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githowto.com/ru" TargetMode="External"/><Relationship Id="rId4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anaconda.com/download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jupyter.org/install" TargetMode="External"/><Relationship Id="rId4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hyperlink" Target="https://affinelayer.com/pixsrv/index.html" TargetMode="External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Математический анализ данных 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и машинное обучение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Лекция 1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Саркисян Вероника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Классификация</a:t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4500" y="1017725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 txBox="1"/>
          <p:nvPr/>
        </p:nvSpPr>
        <p:spPr>
          <a:xfrm>
            <a:off x="311700" y="1146150"/>
            <a:ext cx="4732800" cy="3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Разделяем объекты на заранее известные классы по набору признаков.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 количеству классов выделяют бинарную классификацию и классификацию с множественными классами (multi-label classification).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Логистическая регрессия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Наивный байесовский классификатор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Деревья решений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SVM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KNN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675" y="2371012"/>
            <a:ext cx="2490325" cy="247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472397"/>
            <a:ext cx="4136450" cy="316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180" y="386500"/>
            <a:ext cx="1930395" cy="247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Регрессия</a:t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335125"/>
            <a:ext cx="4010100" cy="32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Предсказываем </a:t>
            </a:r>
            <a:r>
              <a:rPr lang="en" sz="1400">
                <a:solidFill>
                  <a:srgbClr val="000000"/>
                </a:solidFill>
              </a:rPr>
              <a:t>числовую</a:t>
            </a:r>
            <a:r>
              <a:rPr lang="en" sz="1400">
                <a:solidFill>
                  <a:srgbClr val="000000"/>
                </a:solidFill>
              </a:rPr>
              <a:t> переменную</a:t>
            </a:r>
            <a:r>
              <a:rPr lang="en"/>
              <a:t>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Линейная регрессия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Полиномиальная регрессия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5375" y="1433050"/>
            <a:ext cx="4887074" cy="281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950" y="1269863"/>
            <a:ext cx="4489975" cy="299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8350" y="1326675"/>
            <a:ext cx="4109551" cy="2807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Кластеризация</a:t>
            </a:r>
            <a:endParaRPr/>
          </a:p>
        </p:txBody>
      </p:sp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6850" y="1017725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311700" y="1335125"/>
            <a:ext cx="4010100" cy="32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Разделяем объекты на классы, но истинных меток объектов не существует (или они нам не известны).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K-means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Mean-Shift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DBSCAN</a:t>
            </a:r>
            <a:endParaRPr sz="1400">
              <a:solidFill>
                <a:srgbClr val="000000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425" y="1108825"/>
            <a:ext cx="4672050" cy="292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3400" y="1030213"/>
            <a:ext cx="3646399" cy="3083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и многое другое!</a:t>
            </a:r>
            <a:endParaRPr/>
          </a:p>
        </p:txBody>
      </p:sp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4550" y="2811925"/>
            <a:ext cx="4210525" cy="210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2525" y="1234550"/>
            <a:ext cx="2067650" cy="368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1725" y="195375"/>
            <a:ext cx="3347025" cy="23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200" y="152400"/>
            <a:ext cx="663959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Постановка задачи машинного обучения</a:t>
            </a:r>
            <a:endParaRPr/>
          </a:p>
        </p:txBody>
      </p:sp>
      <p:sp>
        <p:nvSpPr>
          <p:cNvPr id="166" name="Google Shape;166;p30"/>
          <p:cNvSpPr txBox="1"/>
          <p:nvPr>
            <p:ph idx="1" type="body"/>
          </p:nvPr>
        </p:nvSpPr>
        <p:spPr>
          <a:xfrm>
            <a:off x="591575" y="1359800"/>
            <a:ext cx="7929000" cy="32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X</a:t>
            </a:r>
            <a:r>
              <a:rPr lang="en" sz="1400">
                <a:solidFill>
                  <a:srgbClr val="000000"/>
                </a:solidFill>
              </a:rPr>
              <a:t> - множество объектов; каждый объект </a:t>
            </a:r>
            <a:r>
              <a:rPr b="1" lang="en" sz="1400">
                <a:solidFill>
                  <a:srgbClr val="000000"/>
                </a:solidFill>
              </a:rPr>
              <a:t>x </a:t>
            </a:r>
            <a:r>
              <a:rPr b="1" lang="en" sz="1050">
                <a:solidFill>
                  <a:srgbClr val="222222"/>
                </a:solidFill>
                <a:highlight>
                  <a:srgbClr val="FFFFFF"/>
                </a:highlight>
              </a:rPr>
              <a:t>∈ </a:t>
            </a:r>
            <a:r>
              <a:rPr b="1" lang="en" sz="1400">
                <a:solidFill>
                  <a:srgbClr val="000000"/>
                </a:solidFill>
              </a:rPr>
              <a:t>X</a:t>
            </a:r>
            <a:r>
              <a:rPr lang="en" sz="1400">
                <a:solidFill>
                  <a:srgbClr val="000000"/>
                </a:solidFill>
              </a:rPr>
              <a:t> представлен вектором признаков </a:t>
            </a:r>
            <a:r>
              <a:rPr b="1" lang="en" sz="1400">
                <a:solidFill>
                  <a:srgbClr val="000000"/>
                </a:solidFill>
              </a:rPr>
              <a:t>(f</a:t>
            </a:r>
            <a:r>
              <a:rPr b="1" lang="en" sz="700">
                <a:solidFill>
                  <a:srgbClr val="000000"/>
                </a:solidFill>
              </a:rPr>
              <a:t>1</a:t>
            </a:r>
            <a:r>
              <a:rPr b="1" lang="en" sz="1400">
                <a:solidFill>
                  <a:srgbClr val="000000"/>
                </a:solidFill>
              </a:rPr>
              <a:t>, f</a:t>
            </a:r>
            <a:r>
              <a:rPr b="1" lang="en" sz="700">
                <a:solidFill>
                  <a:srgbClr val="000000"/>
                </a:solidFill>
              </a:rPr>
              <a:t>2</a:t>
            </a:r>
            <a:r>
              <a:rPr b="1" lang="en" sz="1400">
                <a:solidFill>
                  <a:srgbClr val="000000"/>
                </a:solidFill>
              </a:rPr>
              <a:t>, …, f</a:t>
            </a:r>
            <a:r>
              <a:rPr b="1" lang="en" sz="700">
                <a:solidFill>
                  <a:srgbClr val="000000"/>
                </a:solidFill>
              </a:rPr>
              <a:t>n</a:t>
            </a:r>
            <a:r>
              <a:rPr b="1" lang="en" sz="1400">
                <a:solidFill>
                  <a:srgbClr val="000000"/>
                </a:solidFill>
              </a:rPr>
              <a:t>)</a:t>
            </a:r>
            <a:endParaRPr b="1" sz="14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Y</a:t>
            </a:r>
            <a:r>
              <a:rPr lang="en" sz="1400">
                <a:solidFill>
                  <a:srgbClr val="000000"/>
                </a:solidFill>
              </a:rPr>
              <a:t> - множество допустимых ответов</a:t>
            </a:r>
            <a:endParaRPr sz="14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L (y, ŷ)</a:t>
            </a:r>
            <a:r>
              <a:rPr lang="en" sz="1400">
                <a:solidFill>
                  <a:srgbClr val="000000"/>
                </a:solidFill>
              </a:rPr>
              <a:t> - функция ошибки (аргументы - истинные ответы и оцененные); по умолчанию чем больше значение функции, тем больше ошибка алгоритма.</a:t>
            </a:r>
            <a:endParaRPr sz="14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Задача состоит в том, чтобы построить алгоритм </a:t>
            </a:r>
            <a:r>
              <a:rPr b="1" lang="en" sz="1400">
                <a:solidFill>
                  <a:srgbClr val="000000"/>
                </a:solidFill>
              </a:rPr>
              <a:t>a: X→Y</a:t>
            </a:r>
            <a:r>
              <a:rPr lang="en" sz="1400">
                <a:solidFill>
                  <a:srgbClr val="000000"/>
                </a:solidFill>
              </a:rPr>
              <a:t>, минимизирующий функцию ошибки </a:t>
            </a:r>
            <a:r>
              <a:rPr b="1" lang="en" sz="1400">
                <a:solidFill>
                  <a:srgbClr val="000000"/>
                </a:solidFill>
              </a:rPr>
              <a:t>L</a:t>
            </a:r>
            <a:r>
              <a:rPr lang="en" sz="1400">
                <a:solidFill>
                  <a:srgbClr val="000000"/>
                </a:solidFill>
              </a:rPr>
              <a:t>.</a:t>
            </a:r>
            <a:endParaRPr sz="1400">
              <a:solidFill>
                <a:srgbClr val="000000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Матрица объекты-признаки</a:t>
            </a:r>
            <a:endParaRPr/>
          </a:p>
        </p:txBody>
      </p:sp>
      <p:pic>
        <p:nvPicPr>
          <p:cNvPr id="172" name="Google Shape;17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3675"/>
            <a:ext cx="8839200" cy="3734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Коммуникация 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Все материалы (презентации лекций, ноутбуки с семинаров, данные, домашние задания) будут выкладываться на </a:t>
            </a:r>
            <a:r>
              <a:rPr lang="en" u="sng">
                <a:solidFill>
                  <a:schemeClr val="accent5"/>
                </a:solidFill>
                <a:hlinkClick r:id="rId3"/>
              </a:rPr>
              <a:t>GitHub.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Вопросы можно задавать по почте (</a:t>
            </a:r>
            <a:r>
              <a:rPr lang="en" u="sng">
                <a:solidFill>
                  <a:schemeClr val="accent5"/>
                </a:solidFill>
                <a:hlinkClick r:id="rId4"/>
              </a:rPr>
              <a:t>impecopeco@gmail.com</a:t>
            </a:r>
            <a:r>
              <a:rPr lang="en">
                <a:solidFill>
                  <a:srgbClr val="000000"/>
                </a:solidFill>
              </a:rPr>
              <a:t>) или в телеграме (</a:t>
            </a:r>
            <a:r>
              <a:rPr lang="en" u="sng">
                <a:solidFill>
                  <a:schemeClr val="accent5"/>
                </a:solidFill>
                <a:hlinkClick r:id="rId5"/>
              </a:rPr>
              <a:t>https://t.me/Combo_Breaker</a:t>
            </a:r>
            <a:r>
              <a:rPr lang="en">
                <a:solidFill>
                  <a:srgbClr val="000000"/>
                </a:solidFill>
              </a:rPr>
              <a:t>).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 case of emergency: 8-926-827-35-45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/>
          <p:nvPr>
            <p:ph idx="1" type="body"/>
          </p:nvPr>
        </p:nvSpPr>
        <p:spPr>
          <a:xfrm>
            <a:off x="311700" y="472400"/>
            <a:ext cx="8520600" cy="40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Соотнесите данные задачи с задачами машинного обучения: назовите тип задачи, возможные признаки и модели решения.</a:t>
            </a:r>
            <a:endParaRPr b="1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Определение возраста (пола) человека по фотографии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Кредитный скоринг (оценка кредитоспособности клиента)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Распознавание рукописного текста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Рекомендации в онлайн-магазине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Определение тональности текста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Разделение пользователей форума на группы по интересам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Фильтрация спама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Определение жанра фильма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Инструменты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</p:txBody>
      </p:sp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311700" y="1152475"/>
            <a:ext cx="8520600" cy="7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Хороший пошаговый туториал</a:t>
            </a:r>
            <a:r>
              <a:rPr lang="en"/>
              <a:t> </a:t>
            </a:r>
            <a:r>
              <a:rPr lang="en">
                <a:solidFill>
                  <a:srgbClr val="000000"/>
                </a:solidFill>
              </a:rPr>
              <a:t>о том как использовать Git из командной строки.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9150" y="1557075"/>
            <a:ext cx="5451201" cy="3545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195" name="Google Shape;195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NumPy - библиотека для удобной работы с векторами, матрицами и т.д.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Pandas - библиотека для работы с датасетами.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Matplotlib - библиотека для визуализации данных.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Sklearn - библиотека с реализацией основных алгоритмов машинного обучения.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Anaconda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Jupyter Notebook</a:t>
            </a:r>
            <a:endParaRPr/>
          </a:p>
        </p:txBody>
      </p:sp>
      <p:sp>
        <p:nvSpPr>
          <p:cNvPr id="201" name="Google Shape;201;p36"/>
          <p:cNvSpPr txBox="1"/>
          <p:nvPr>
            <p:ph idx="1" type="body"/>
          </p:nvPr>
        </p:nvSpPr>
        <p:spPr>
          <a:xfrm>
            <a:off x="311700" y="1152475"/>
            <a:ext cx="8520600" cy="6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Jupyter Notebook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5100" y="1627350"/>
            <a:ext cx="7153806" cy="335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Структура курса</a:t>
            </a:r>
            <a:endParaRPr/>
          </a:p>
        </p:txBody>
      </p:sp>
      <p:graphicFrame>
        <p:nvGraphicFramePr>
          <p:cNvPr id="67" name="Google Shape;67;p15"/>
          <p:cNvGraphicFramePr/>
          <p:nvPr/>
        </p:nvGraphicFramePr>
        <p:xfrm>
          <a:off x="923738" y="129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{7B31ED52-8EEA-49A4-A4D0-4D0B7BFD8D41}</a:tableStyleId>
              </a:tblPr>
              <a:tblGrid>
                <a:gridCol w="1852950"/>
                <a:gridCol w="5443575"/>
              </a:tblGrid>
              <a:tr h="7539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Модуль 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Вводная лекция, знакомство с инструментами. Задачи классификации и регрессии. Метрики качества. Kaggle.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86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Модуль 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Линейные модели. </a:t>
                      </a:r>
                      <a:r>
                        <a:rPr lang="en"/>
                        <a:t>Деревья, случайные леса. Проблемы в задачах машинного обучения.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785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Модуль 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Предобработка данных, категориальные признаки. Ансамблевые методы.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901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Модуль 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Презентация проектов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План на сегодня</a:t>
            </a:r>
            <a:endParaRPr/>
          </a:p>
        </p:txBody>
      </p:sp>
      <p:graphicFrame>
        <p:nvGraphicFramePr>
          <p:cNvPr id="73" name="Google Shape;73;p16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{7B31ED52-8EEA-49A4-A4D0-4D0B7BFD8D41}</a:tableStyleId>
              </a:tblPr>
              <a:tblGrid>
                <a:gridCol w="1795425"/>
                <a:gridCol w="54435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9:00 - 10:30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Вводная лекция: что такое машинное обучение?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10:45 - 12:15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Семинар: знакомимся с инструментами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12:15 - 14:00 (?)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Обед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FC5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14:00 - 15:30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Лекция: классификация и регрессия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6FA8DC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16:00 - 18:00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3D85C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Семинар: решаем задачки, знакомимся с Kaggle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3D85C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Что такое машинное обучение?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50" y="1522300"/>
            <a:ext cx="5037226" cy="266877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/>
        </p:nvSpPr>
        <p:spPr>
          <a:xfrm>
            <a:off x="197200" y="4695650"/>
            <a:ext cx="66636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Картинки взяты отсюда: https://vas3k.ru/blog/machine_learning/</a:t>
            </a:r>
            <a:endParaRPr>
              <a:solidFill>
                <a:srgbClr val="CCCCCC"/>
              </a:solidFill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4750" y="1708499"/>
            <a:ext cx="4369250" cy="229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70625"/>
            <a:ext cx="85206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В каких элементах на главной странице Яндекса применяются алгоритмы машинного обучения?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5" y="907950"/>
            <a:ext cx="8030275" cy="41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Что “умеют” модели машинного обучения? 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0867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Умеют: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Предсказывать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Извлекать зависимости из данных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Обобщать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Генерировать объекты, аналогичные данному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4" name="Google Shape;94;p19"/>
          <p:cNvSpPr txBox="1"/>
          <p:nvPr>
            <p:ph idx="2" type="body"/>
          </p:nvPr>
        </p:nvSpPr>
        <p:spPr>
          <a:xfrm>
            <a:off x="4832400" y="10867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Не умеют: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Создавать качественно новые объекты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Решать новый, неизвестный модели класс задач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Отвечать на г</a:t>
            </a:r>
            <a:r>
              <a:rPr lang="en">
                <a:solidFill>
                  <a:srgbClr val="000000"/>
                </a:solidFill>
              </a:rPr>
              <a:t>лавный вопрос жизни, вселенной и всего такого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0650" y="3035925"/>
            <a:ext cx="1984325" cy="19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275" y="2926122"/>
            <a:ext cx="4655125" cy="220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5400" y="39063"/>
            <a:ext cx="4070700" cy="506537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03475" y="306175"/>
            <a:ext cx="414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“Зоопарк” моделей 			машинного обучения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4300" y="151675"/>
            <a:ext cx="6195400" cy="484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